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3" r:id="rId23"/>
    <p:sldId id="284" r:id="rId24"/>
    <p:sldId id="285" r:id="rId25"/>
    <p:sldId id="281" r:id="rId26"/>
    <p:sldId id="282" r:id="rId2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CFF99"/>
    <a:srgbClr val="FFCC66"/>
    <a:srgbClr val="FFFF99"/>
    <a:srgbClr val="FFFF00"/>
    <a:srgbClr val="0000FF"/>
    <a:srgbClr val="99FF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9" autoAdjust="0"/>
    <p:restoredTop sz="94660"/>
  </p:normalViewPr>
  <p:slideViewPr>
    <p:cSldViewPr>
      <p:cViewPr>
        <p:scale>
          <a:sx n="76" d="100"/>
          <a:sy n="76" d="100"/>
        </p:scale>
        <p:origin x="-1152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 altLang="ru-RU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ru-RU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 altLang="ru-RU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EF800C3-07F5-461B-95B6-737B114DDDF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90785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CF23E3-6B23-4507-BA49-FEC1645890CF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/>
              <a:t>ГИЧЕСКИЕ</a:t>
            </a:r>
          </a:p>
        </p:txBody>
      </p:sp>
    </p:spTree>
    <p:extLst>
      <p:ext uri="{BB962C8B-B14F-4D97-AF65-F5344CB8AC3E}">
        <p14:creationId xmlns:p14="http://schemas.microsoft.com/office/powerpoint/2010/main" val="745103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7D7E44-D4AA-46F8-8277-8610201F36B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0134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69DCE-AC2B-458B-A363-A1D66C0812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8910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5ADD7-B43C-480E-9DD1-63E4DC94C5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952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579BE-6D49-4590-8CDD-3FBE3C803C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627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C5692-C1E7-4B91-95C2-15A192BDEC3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1338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A52C8-B9F7-48F9-BD34-8BE3D6722A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9151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37A45-E0FC-4DC5-B03B-BDF0C3ACDAE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59471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392350-2055-43AC-9B3D-2C42F6351B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497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16268-E082-4C39-9BC3-A1A04BEA5D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35655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CE8E4-1689-492E-BAD0-97DB4BAA4F4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0393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64B36-E333-49C0-BECB-0BD829BB25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8640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E302C0-1F52-4204-9B14-79680BD36BA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f96caa28e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533400" y="457200"/>
            <a:ext cx="8001000" cy="838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450215" algn="just">
              <a:spcAft>
                <a:spcPts val="0"/>
              </a:spcAft>
            </a:pPr>
            <a:r>
              <a:rPr lang="ru-RU" sz="2800" b="1" dirty="0">
                <a:solidFill>
                  <a:srgbClr val="006600"/>
                </a:solidFill>
                <a:latin typeface="Times New Roman"/>
                <a:ea typeface="Calibri"/>
              </a:rPr>
              <a:t>Модуль 1. Общие вопросы коррекционной педагогики</a:t>
            </a:r>
            <a:endParaRPr lang="ru-RU" sz="2400" dirty="0">
              <a:solidFill>
                <a:srgbClr val="006600"/>
              </a:solidFill>
              <a:latin typeface="Times New Roman"/>
              <a:ea typeface="Times New Roman"/>
            </a:endParaRPr>
          </a:p>
          <a:p>
            <a:endParaRPr lang="ru-RU" sz="2800" b="1" kern="10" dirty="0">
              <a:ln w="9525">
                <a:solidFill>
                  <a:srgbClr val="333300"/>
                </a:solidFill>
                <a:round/>
                <a:headEnd/>
                <a:tailEnd/>
              </a:ln>
              <a:solidFill>
                <a:srgbClr val="006600"/>
              </a:solidFill>
              <a:cs typeface="Arial" panose="020B0604020202020204" pitchFamily="34" charset="0"/>
            </a:endParaRPr>
          </a:p>
        </p:txBody>
      </p:sp>
      <p:pic>
        <p:nvPicPr>
          <p:cNvPr id="5126" name="Picture 6" descr="5_7_8_13_13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819400"/>
            <a:ext cx="28956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m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752600"/>
            <a:ext cx="2743200" cy="19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1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52600"/>
            <a:ext cx="27432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ff96caa28e47"/>
          <p:cNvPicPr>
            <a:picLocks noGrp="1" noChangeAspect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olidFill>
            <a:srgbClr val="FFFF99"/>
          </a:solidFill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5800" y="533400"/>
            <a:ext cx="8001000" cy="5638800"/>
          </a:xfrm>
          <a:solidFill>
            <a:srgbClr val="FFFF99"/>
          </a:solidFill>
          <a:ln>
            <a:solidFill>
              <a:srgbClr val="99FF33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 b="1" dirty="0">
                <a:solidFill>
                  <a:srgbClr val="006600"/>
                </a:solidFill>
                <a:latin typeface="Blackadder ITC" pitchFamily="82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ru-RU" altLang="ru-RU" sz="3600" b="1" dirty="0">
                <a:solidFill>
                  <a:srgbClr val="006600"/>
                </a:solidFill>
              </a:rPr>
              <a:t>Категории аномальных детей</a:t>
            </a:r>
          </a:p>
          <a:p>
            <a:pPr>
              <a:lnSpc>
                <a:spcPct val="80000"/>
              </a:lnSpc>
            </a:pPr>
            <a:endParaRPr lang="ru-RU" altLang="ru-RU" sz="3600" b="1" dirty="0">
              <a:solidFill>
                <a:srgbClr val="006600"/>
              </a:solidFill>
            </a:endParaRPr>
          </a:p>
          <a:p>
            <a:pPr algn="l">
              <a:lnSpc>
                <a:spcPct val="80000"/>
              </a:lnSpc>
            </a:pPr>
            <a:r>
              <a:rPr lang="ru-RU" altLang="ru-RU" sz="2000" dirty="0">
                <a:solidFill>
                  <a:srgbClr val="006600"/>
                </a:solidFill>
              </a:rPr>
              <a:t>- Нарушения интеллекта (ЗПР – задержка психического развития, умственная отсталость);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Нарушение письма и речи;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Нарушение зрения (слепые, ослепшие, слабовидящие);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Нарушение слуха (глухие, оглохшие, слабослышащие);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Нарушения опорно-двигательного аппарата;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Эмоциональные нарушения и нарушения поведения (неврозы, психопатии, патологическое формирование личности, патологические реакции);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Начальные проявления психических заболеваний (шизофрения, эпилепсия, аутизм);</a:t>
            </a:r>
          </a:p>
          <a:p>
            <a:pPr algn="l">
              <a:lnSpc>
                <a:spcPct val="80000"/>
              </a:lnSpc>
              <a:buFontTx/>
              <a:buChar char="-"/>
            </a:pPr>
            <a:r>
              <a:rPr lang="ru-RU" altLang="ru-RU" sz="2000" dirty="0">
                <a:solidFill>
                  <a:srgbClr val="006600"/>
                </a:solidFill>
              </a:rPr>
              <a:t>Сложные дефекты.</a:t>
            </a:r>
          </a:p>
          <a:p>
            <a:pPr algn="l">
              <a:lnSpc>
                <a:spcPct val="80000"/>
              </a:lnSpc>
            </a:pPr>
            <a:endParaRPr lang="ru-RU" altLang="ru-RU" sz="1600" dirty="0">
              <a:solidFill>
                <a:srgbClr val="006600"/>
              </a:solidFill>
            </a:endParaRPr>
          </a:p>
          <a:p>
            <a:pPr algn="l">
              <a:lnSpc>
                <a:spcPct val="80000"/>
              </a:lnSpc>
              <a:buFontTx/>
              <a:buChar char="-"/>
            </a:pPr>
            <a:endParaRPr lang="ru-RU" altLang="ru-RU" sz="1600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ff96caa28e47"/>
          <p:cNvPicPr>
            <a:picLocks noGrp="1" noChangeAspect="1" noChangeArrowheads="1"/>
          </p:cNvPicPr>
          <p:nvPr>
            <p:ph type="ctr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990600" y="304800"/>
            <a:ext cx="7239000" cy="4191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6600"/>
                </a:solidFill>
                <a:cs typeface="Arial" panose="020B0604020202020204" pitchFamily="34" charset="0"/>
              </a:rPr>
              <a:t>ПСИХИЧЕСКОЕ РАЗВИТИЕ</a:t>
            </a:r>
          </a:p>
        </p:txBody>
      </p:sp>
      <p:sp>
        <p:nvSpPr>
          <p:cNvPr id="820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04800" y="1143000"/>
            <a:ext cx="8534400" cy="5029200"/>
          </a:xfrm>
        </p:spPr>
        <p:txBody>
          <a:bodyPr/>
          <a:lstStyle/>
          <a:p>
            <a:r>
              <a:rPr lang="ru-RU" altLang="ru-RU" sz="2000">
                <a:solidFill>
                  <a:srgbClr val="006600"/>
                </a:solidFill>
              </a:rPr>
              <a:t>Психическое развитие – это закономерное изменение психических процессов во времени. </a:t>
            </a:r>
          </a:p>
          <a:p>
            <a:endParaRPr lang="ru-RU" altLang="ru-RU" sz="2000">
              <a:solidFill>
                <a:srgbClr val="006600"/>
              </a:solidFill>
            </a:endParaRPr>
          </a:p>
          <a:p>
            <a:r>
              <a:rPr lang="ru-RU" altLang="ru-RU" sz="2000" b="1">
                <a:solidFill>
                  <a:srgbClr val="006600"/>
                </a:solidFill>
              </a:rPr>
              <a:t>БИОЛОГИЧЕСКИЕ ПРИЧИНЫ ВРОЖДЁННЫХ АНОМАЛИЙ:</a:t>
            </a:r>
          </a:p>
          <a:p>
            <a:pPr algn="l">
              <a:buFontTx/>
              <a:buChar char="-"/>
            </a:pPr>
            <a:endParaRPr lang="ru-RU" altLang="ru-RU" sz="2000" b="1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1800" b="1">
                <a:solidFill>
                  <a:srgbClr val="006600"/>
                </a:solidFill>
              </a:rPr>
              <a:t>Пренатальная патология</a:t>
            </a:r>
            <a:r>
              <a:rPr lang="ru-RU" altLang="ru-RU" sz="1800">
                <a:solidFill>
                  <a:srgbClr val="006600"/>
                </a:solidFill>
              </a:rPr>
              <a:t> (патогенные агенты действующие на развивающийся плод во внутриутробный период (токсикозы, интоксикации ядовитыми, лекарственными, гармональными препаратами, физические и психические травмы; внутренние болезни беременной, голодание или неправильное питание матери; инфекционные болезни, резус- несовместимость или групповая несовместимость крови матери и плода);</a:t>
            </a:r>
          </a:p>
          <a:p>
            <a:pPr algn="l">
              <a:buFontTx/>
              <a:buChar char="-"/>
            </a:pPr>
            <a:endParaRPr lang="ru-RU" altLang="ru-RU" sz="1800" b="1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1800" b="1">
                <a:solidFill>
                  <a:srgbClr val="006600"/>
                </a:solidFill>
              </a:rPr>
              <a:t>Генетические (наследственные) поражения организма</a:t>
            </a:r>
            <a:r>
              <a:rPr lang="ru-RU" altLang="ru-RU" sz="1800">
                <a:solidFill>
                  <a:srgbClr val="006600"/>
                </a:solidFill>
              </a:rPr>
              <a:t> (наследственное нарушение обмена веществ, изменения числа или структуры хромосом, мутации. Наследуются некоторые формы олигофрении, отдельные психические заболевания, определённые типы глухоты и нарушения зрения, ранний детский аутизм);</a:t>
            </a:r>
          </a:p>
          <a:p>
            <a:pPr algn="l">
              <a:buFontTx/>
              <a:buChar char="-"/>
            </a:pPr>
            <a:endParaRPr lang="en-US" altLang="ru-RU" sz="1800" b="1">
              <a:solidFill>
                <a:srgbClr val="006600"/>
              </a:solidFill>
            </a:endParaRPr>
          </a:p>
          <a:p>
            <a:pPr algn="l"/>
            <a:endParaRPr lang="ru-RU" altLang="ru-RU" sz="180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ff96caa28e47"/>
          <p:cNvPicPr>
            <a:picLocks noGrp="1" noChangeAspect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85800" y="1143000"/>
            <a:ext cx="7848600" cy="4495800"/>
          </a:xfrm>
        </p:spPr>
        <p:txBody>
          <a:bodyPr/>
          <a:lstStyle/>
          <a:p>
            <a:pPr algn="l"/>
            <a:endParaRPr lang="ru-RU" altLang="ru-RU" sz="1800" b="1">
              <a:solidFill>
                <a:srgbClr val="006600"/>
              </a:solidFill>
            </a:endParaRPr>
          </a:p>
          <a:p>
            <a:pPr algn="l"/>
            <a:r>
              <a:rPr lang="ru-RU" altLang="ru-RU" sz="1800" b="1">
                <a:solidFill>
                  <a:srgbClr val="006600"/>
                </a:solidFill>
              </a:rPr>
              <a:t>-Натальные (природовые) нарушения</a:t>
            </a:r>
            <a:r>
              <a:rPr lang="ru-RU" altLang="ru-RU" sz="1800">
                <a:solidFill>
                  <a:srgbClr val="006600"/>
                </a:solidFill>
              </a:rPr>
              <a:t> (механические травмы плода при затяжных или стремительных родах);</a:t>
            </a:r>
          </a:p>
          <a:p>
            <a:pPr algn="l">
              <a:buFontTx/>
              <a:buChar char="-"/>
            </a:pPr>
            <a:endParaRPr lang="ru-RU" altLang="ru-RU" sz="1800" b="1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1800" b="1">
                <a:solidFill>
                  <a:srgbClr val="006600"/>
                </a:solidFill>
              </a:rPr>
              <a:t>Постнатальные (послеродовые) нарушения </a:t>
            </a:r>
            <a:r>
              <a:rPr lang="ru-RU" altLang="ru-RU" sz="1800">
                <a:solidFill>
                  <a:srgbClr val="006600"/>
                </a:solidFill>
              </a:rPr>
              <a:t>(перенесённые в младенчестве и раннем детстве инфекционные болезни нервной системы. Например, последствия менингита (воспаление мозговых оболочек) – глухота или задержка психического развития, двигательные нарушения.</a:t>
            </a:r>
          </a:p>
          <a:p>
            <a:pPr algn="l"/>
            <a:r>
              <a:rPr lang="ru-RU" altLang="ru-RU" sz="1800">
                <a:solidFill>
                  <a:srgbClr val="006600"/>
                </a:solidFill>
              </a:rPr>
              <a:t>Общие заболевания (грипп, отит, корь, ветряная оспа) могут вызвать вторичные воспалительные заболевания мозга, давая осложнения на центральную нервную систему и анализаторы. У детей с нарушениями кишечного всасывания начинают проявляться нервно-психические отклонения (повышенная нервная возбудимость, нарушения сна и т.д</a:t>
            </a:r>
            <a:r>
              <a:rPr lang="en-US" altLang="ru-RU" sz="1800">
                <a:solidFill>
                  <a:srgbClr val="006600"/>
                </a:solidFill>
              </a:rPr>
              <a:t>)</a:t>
            </a:r>
            <a:r>
              <a:rPr lang="ru-RU" altLang="ru-RU" sz="180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457200" y="533400"/>
            <a:ext cx="838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ru-RU" sz="2000" b="1">
                <a:solidFill>
                  <a:srgbClr val="006600"/>
                </a:solidFill>
              </a:rPr>
              <a:t>БИОЛОГИЧЕСКИЕ ПРИЧИНЫ ПРИОБРЕТЁННЫХ АНОМАЛИЙ: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ff96caa28e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58975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8000"/>
                </a:solidFill>
              </a:rPr>
              <a:t>               ОСНОВНЫЕ УСЛОВИЯ ФОРМИРОВАНИЯ</a:t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2400" b="1">
                <a:solidFill>
                  <a:srgbClr val="008000"/>
                </a:solidFill>
              </a:rPr>
              <a:t>                ПСИХИЧЕСКИ ЗДОРОВОЙ ЛИЧНОСТИ:</a:t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2400" b="1">
                <a:solidFill>
                  <a:srgbClr val="008000"/>
                </a:solidFill>
              </a:rPr>
              <a:t/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- индивидуальные качества личности </a:t>
            </a:r>
            <a:r>
              <a:rPr lang="ru-RU" altLang="ru-RU" sz="1800">
                <a:solidFill>
                  <a:srgbClr val="008000"/>
                </a:solidFill>
              </a:rPr>
              <a:t>(оптимизм, контроль, самооценка, «неустойчивое равновесие», приобретаемые как в процессе воспитания субъекта, и так и самостоятельного осмысления субъектом бытия и себя в нём);</a:t>
            </a:r>
            <a:br>
              <a:rPr lang="ru-RU" altLang="ru-RU" sz="1800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/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- социально обусловленная ситуация развития </a:t>
            </a:r>
            <a:r>
              <a:rPr lang="ru-RU" altLang="ru-RU" sz="1800">
                <a:solidFill>
                  <a:srgbClr val="008000"/>
                </a:solidFill>
              </a:rPr>
              <a:t>(наличие положительно эмоционального фона в родительской семье, способность взрослых предъявлять ребёнку требования соответствующие го индивидуальным и возрастным особенностям);</a:t>
            </a:r>
            <a:br>
              <a:rPr lang="ru-RU" altLang="ru-RU" sz="1800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/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- характер взаимоотношений ребёнка с матерью;</a:t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/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- характер супружеских взаимоотношений в родительской семье.</a:t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2400" b="1">
                <a:solidFill>
                  <a:srgbClr val="008000"/>
                </a:solidFill>
              </a:rPr>
              <a:t/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4000"/>
              <a:t> 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/>
            </a:r>
            <a:br>
              <a:rPr lang="ru-RU" altLang="ru-RU" sz="2800" b="1"/>
            </a:br>
            <a:r>
              <a:rPr lang="ru-RU" altLang="ru-RU" sz="2800" b="1"/>
              <a:t> </a:t>
            </a:r>
            <a:br>
              <a:rPr lang="ru-RU" altLang="ru-RU" sz="2800" b="1"/>
            </a:br>
            <a:r>
              <a:rPr lang="ru-RU" altLang="ru-RU" sz="2800" b="1"/>
              <a:t>                            </a:t>
            </a:r>
            <a:br>
              <a:rPr lang="ru-RU" altLang="ru-RU" sz="2800" b="1"/>
            </a:br>
            <a:r>
              <a:rPr lang="ru-RU" altLang="ru-RU" sz="2800" b="1"/>
              <a:t>                     </a:t>
            </a:r>
            <a:br>
              <a:rPr lang="ru-RU" altLang="ru-RU" sz="2800" b="1"/>
            </a:br>
            <a:r>
              <a:rPr lang="ru-RU" altLang="ru-RU" sz="2800" b="1"/>
              <a:t>                 </a:t>
            </a:r>
            <a:br>
              <a:rPr lang="ru-RU" altLang="ru-RU" sz="2800" b="1"/>
            </a:br>
            <a:r>
              <a:rPr lang="ru-RU" altLang="ru-RU" sz="2800"/>
              <a:t>                          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 descr="ff96caa28e47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>
                <a:solidFill>
                  <a:srgbClr val="006600"/>
                </a:solidFill>
              </a:rPr>
              <a:t>Классификация нарушений развития</a:t>
            </a:r>
            <a:br>
              <a:rPr lang="ru-RU" altLang="ru-RU" sz="3200" b="1">
                <a:solidFill>
                  <a:srgbClr val="006600"/>
                </a:solidFill>
              </a:rPr>
            </a:br>
            <a:r>
              <a:rPr lang="ru-RU" altLang="ru-RU" sz="3200" b="1">
                <a:solidFill>
                  <a:srgbClr val="006600"/>
                </a:solidFill>
              </a:rPr>
              <a:t>по характеру:</a:t>
            </a:r>
            <a:br>
              <a:rPr lang="ru-RU" altLang="ru-RU" sz="3200" b="1">
                <a:solidFill>
                  <a:srgbClr val="006600"/>
                </a:solidFill>
              </a:rPr>
            </a:br>
            <a:endParaRPr lang="ru-RU" altLang="ru-RU" sz="3200" b="1">
              <a:solidFill>
                <a:srgbClr val="006600"/>
              </a:solidFill>
            </a:endParaRP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1600200"/>
            <a:ext cx="8001000" cy="4525963"/>
          </a:xfrm>
        </p:spPr>
        <p:txBody>
          <a:bodyPr/>
          <a:lstStyle/>
          <a:p>
            <a:r>
              <a:rPr lang="ru-RU" altLang="ru-RU" sz="2000">
                <a:solidFill>
                  <a:srgbClr val="006600"/>
                </a:solidFill>
              </a:rPr>
              <a:t>1. Глухие (неслышащие);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2. Слабослышащие;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3. Позднооглохшие;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4. Незрячие;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5. Слабовидящие;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6. С нарушениями функций опорно-двигательного аппарата;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7 С нарушениями эмоционально-волевой сферы;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8. С нарушениями интеллекта (умственно-отсталые);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9. С задержкой психического развития;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10. С нарушениями речи (в том числе тяжёлыми);</a:t>
            </a:r>
          </a:p>
          <a:p>
            <a:r>
              <a:rPr lang="ru-RU" altLang="ru-RU" sz="2000">
                <a:solidFill>
                  <a:srgbClr val="006600"/>
                </a:solidFill>
              </a:rPr>
              <a:t>11. Со сложными недостатками развития.</a:t>
            </a: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05800" cy="6202362"/>
          </a:xfrm>
        </p:spPr>
        <p:txBody>
          <a:bodyPr/>
          <a:lstStyle/>
          <a:p>
            <a:pPr algn="l"/>
            <a:r>
              <a:rPr lang="ru-RU" altLang="ru-RU" sz="3200" b="1">
                <a:solidFill>
                  <a:srgbClr val="006600"/>
                </a:solidFill>
              </a:rPr>
              <a:t/>
            </a:r>
            <a:br>
              <a:rPr lang="ru-RU" altLang="ru-RU" sz="3200" b="1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Под УО понимается стойко выраженное снижение познавательной деятельности, являющееся следствием органического поражения центральной нервной системы, которое возникает в результате наследственно-обусловленной неполноценности мозга или органического поражения его на ранних этапах онтогенезе (внутриутробно или в первые 3 года жизни)</a:t>
            </a:r>
            <a:br>
              <a:rPr lang="ru-RU" altLang="ru-RU" sz="2400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Основную часть детей с УО составляют дети-олигофрены.</a:t>
            </a:r>
            <a:br>
              <a:rPr lang="ru-RU" altLang="ru-RU" sz="2400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У них выражены нарушения познавательных процессов, эмоционально-волевой сферы, моторики, личности в целом.</a:t>
            </a:r>
            <a:br>
              <a:rPr lang="ru-RU" altLang="ru-RU" sz="2400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/>
            </a:r>
            <a:br>
              <a:rPr lang="ru-RU" altLang="ru-RU" sz="2400">
                <a:solidFill>
                  <a:srgbClr val="006600"/>
                </a:solidFill>
              </a:rPr>
            </a:br>
            <a:endParaRPr lang="ru-RU" altLang="ru-RU" sz="3200">
              <a:solidFill>
                <a:srgbClr val="006600"/>
              </a:solidFill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143000" y="381000"/>
            <a:ext cx="6934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800" b="1">
                <a:solidFill>
                  <a:srgbClr val="006600"/>
                </a:solidFill>
              </a:rPr>
              <a:t>Умственная отсталость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592762"/>
          </a:xfrm>
        </p:spPr>
        <p:txBody>
          <a:bodyPr/>
          <a:lstStyle/>
          <a:p>
            <a:pPr algn="l"/>
            <a:r>
              <a:rPr lang="ru-RU" altLang="ru-RU" sz="2800" b="1">
                <a:solidFill>
                  <a:srgbClr val="006600"/>
                </a:solidFill>
              </a:rPr>
              <a:t>       Факторы способствующие развитию УО во   внутриутробном периоде:</a:t>
            </a:r>
            <a:br>
              <a:rPr lang="ru-RU" altLang="ru-RU" sz="2800" b="1">
                <a:solidFill>
                  <a:srgbClr val="006600"/>
                </a:solidFill>
              </a:rPr>
            </a:br>
            <a:r>
              <a:rPr lang="en-US" altLang="ru-RU" sz="2800" b="1">
                <a:solidFill>
                  <a:srgbClr val="006600"/>
                </a:solidFill>
              </a:rPr>
              <a:t/>
            </a:r>
            <a:br>
              <a:rPr lang="en-US" altLang="ru-RU" sz="2800" b="1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-инфекционные вирусные (краснуха, корь, ветряная оспа, грипп);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-родовые травмы, асфиксия;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-патологическая наследственность;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-нарушения хромосомного набора (например, болезнь Дауна);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-хронические соматические болезни матери (например, сахарный диабет);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-интоксикация лекарственными препаратами;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-алкоголизм матери или отца (или обоих родителей);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-несовместимость матери и плода по резус-фактору.</a:t>
            </a:r>
            <a:r>
              <a:rPr lang="ru-RU" altLang="ru-RU" sz="2800" b="1">
                <a:solidFill>
                  <a:srgbClr val="006600"/>
                </a:solidFill>
              </a:rPr>
              <a:t/>
            </a:r>
            <a:br>
              <a:rPr lang="ru-RU" altLang="ru-RU" sz="2800" b="1">
                <a:solidFill>
                  <a:srgbClr val="006600"/>
                </a:solidFill>
              </a:rPr>
            </a:br>
            <a:endParaRPr lang="ru-RU" altLang="ru-RU" sz="2800" b="1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059362"/>
          </a:xfrm>
        </p:spPr>
        <p:txBody>
          <a:bodyPr/>
          <a:lstStyle/>
          <a:p>
            <a:r>
              <a:rPr lang="ru-RU" altLang="ru-RU" sz="2800" b="1" dirty="0">
                <a:solidFill>
                  <a:srgbClr val="006600"/>
                </a:solidFill>
              </a:rPr>
              <a:t>ЗАДЕРЖКА ПСИХИЧЕСКОГО РАЗВИТИЯ (ЗПР)</a:t>
            </a:r>
            <a:br>
              <a:rPr lang="ru-RU" altLang="ru-RU" sz="2800" b="1" dirty="0">
                <a:solidFill>
                  <a:srgbClr val="006600"/>
                </a:solidFill>
              </a:rPr>
            </a:br>
            <a:r>
              <a:rPr lang="ru-RU" altLang="ru-RU" sz="2400" dirty="0">
                <a:solidFill>
                  <a:srgbClr val="006600"/>
                </a:solidFill>
              </a:rPr>
              <a:t>Это незрелость психических функций, вызванная замедленным созреванием головного мозга под влиянием неблагоприятных факторов, что приводит к отставанию психической деятельности.</a:t>
            </a:r>
            <a:br>
              <a:rPr lang="ru-RU" altLang="ru-RU" sz="2400" dirty="0">
                <a:solidFill>
                  <a:srgbClr val="006600"/>
                </a:solidFill>
              </a:rPr>
            </a:br>
            <a:r>
              <a:rPr lang="ru-RU" altLang="ru-RU" sz="2400" dirty="0">
                <a:solidFill>
                  <a:srgbClr val="006600"/>
                </a:solidFill>
              </a:rPr>
              <a:t>ЗПР является сложным нарушением и у детей страдают разные компоненты психической, психологической, физической деятельности.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8305800" cy="55927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6600"/>
                </a:solidFill>
              </a:rPr>
              <a:t>              ПРИЧИНЫ ВОЗНИКНОВЕНИЯ ЗПР:</a:t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2400" b="1">
                <a:solidFill>
                  <a:srgbClr val="006600"/>
                </a:solidFill>
              </a:rPr>
              <a:t/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-минимальные (слабовыраженные) органические повреждения центральной нервной системы, возникающие в результате воздействия патогенетических  факторов во внутриутробном, природовом, раннем периоде жизни ребёнка;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-функциональная недостаточность центральной нервной системы, возникающая в результате воздействия патогенетических факторов;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-хронические соматические заболевания, перенесённые в раннем детстве;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-стрессовые психотравмирующие факторы (дисгармоничные отношения в семье, развод, смена места жительства, смерть, тяжёлая болезнь значимого человека, рождение второго ребёнка;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-длительная депривация (педагогическая запущенность детей, пребывание в доме ребёнка длительное время.</a:t>
            </a:r>
            <a:endParaRPr lang="ru-RU" altLang="ru-RU" sz="2400" b="1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458200" cy="4754562"/>
          </a:xfrm>
        </p:spPr>
        <p:txBody>
          <a:bodyPr/>
          <a:lstStyle/>
          <a:p>
            <a:r>
              <a:rPr lang="ru-RU" altLang="ru-RU" sz="2000" b="1" dirty="0">
                <a:solidFill>
                  <a:srgbClr val="006600"/>
                </a:solidFill>
              </a:rPr>
              <a:t>Детям дошкольного возраста с ЗПР рекомендуется посещать дошкольные учреждения компенсирующего, комбинированного вида или группы кратковременного пребывания для детей с отклонениями в развитии, где решаются диагностические, воспитательные и коррекционно-развивающие, образовательные и оздоровительные задачи. </a:t>
            </a:r>
            <a:br>
              <a:rPr lang="ru-RU" altLang="ru-RU" sz="2000" b="1" dirty="0">
                <a:solidFill>
                  <a:srgbClr val="006600"/>
                </a:solidFill>
              </a:rPr>
            </a:br>
            <a:r>
              <a:rPr lang="ru-RU" altLang="ru-RU" sz="2000" b="1" dirty="0">
                <a:solidFill>
                  <a:srgbClr val="006600"/>
                </a:solidFill>
              </a:rPr>
              <a:t>Коррекционно-развивающая работа В ДОУ  и школах ведётся при участии семьи ребёнка.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6553200" cy="6049962"/>
          </a:xfrm>
        </p:spPr>
        <p:txBody>
          <a:bodyPr/>
          <a:lstStyle/>
          <a:p>
            <a:pPr algn="l"/>
            <a:r>
              <a:rPr lang="ru-RU" altLang="ru-RU" sz="2800" b="1">
                <a:solidFill>
                  <a:srgbClr val="006600"/>
                </a:solidFill>
              </a:rPr>
              <a:t>   </a:t>
            </a:r>
            <a:endParaRPr lang="ru-RU" altLang="ru-RU" sz="2000" b="1">
              <a:solidFill>
                <a:srgbClr val="006600"/>
              </a:solidFill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914400" y="533400"/>
            <a:ext cx="7391400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ru-RU" altLang="ru-RU" sz="2400" b="1">
                <a:solidFill>
                  <a:srgbClr val="006600"/>
                </a:solidFill>
              </a:rPr>
              <a:t>              Сходства между УО и ЗПР:</a:t>
            </a:r>
            <a:br>
              <a:rPr lang="ru-RU" altLang="ru-RU" sz="2400" b="1">
                <a:solidFill>
                  <a:srgbClr val="006600"/>
                </a:solidFill>
              </a:rPr>
            </a:br>
            <a:endParaRPr lang="ru-RU" altLang="ru-RU" sz="2400" b="1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2000">
                <a:solidFill>
                  <a:srgbClr val="006600"/>
                </a:solidFill>
              </a:rPr>
              <a:t>дети не воспринимаются никакие требования;</a:t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000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2000">
                <a:solidFill>
                  <a:srgbClr val="006600"/>
                </a:solidFill>
              </a:rPr>
              <a:t>нет интереса к учебному процессу;</a:t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000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2000">
                <a:solidFill>
                  <a:srgbClr val="006600"/>
                </a:solidFill>
              </a:rPr>
              <a:t>нет подчинения правилам поведения;</a:t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000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2000">
                <a:solidFill>
                  <a:srgbClr val="006600"/>
                </a:solidFill>
              </a:rPr>
              <a:t>не справляются с освоением письма, счёта, чтения;</a:t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000">
              <a:solidFill>
                <a:srgbClr val="006600"/>
              </a:solidFill>
            </a:endParaRPr>
          </a:p>
          <a:p>
            <a:pPr algn="l">
              <a:buFontTx/>
              <a:buChar char="-"/>
            </a:pPr>
            <a:r>
              <a:rPr lang="ru-RU" altLang="ru-RU" sz="2000">
                <a:solidFill>
                  <a:srgbClr val="006600"/>
                </a:solidFill>
              </a:rPr>
              <a:t>испытывают проблемы при звуко-буквенном анализе.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/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000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5973762"/>
          </a:xfrm>
        </p:spPr>
        <p:txBody>
          <a:bodyPr/>
          <a:lstStyle/>
          <a:p>
            <a:pPr algn="l"/>
            <a:r>
              <a:rPr lang="ru-RU" altLang="ru-RU" sz="2400" b="1" dirty="0">
                <a:solidFill>
                  <a:srgbClr val="006600"/>
                </a:solidFill>
              </a:rPr>
              <a:t>                    Различия между УО и ЗПР:</a:t>
            </a:r>
            <a:br>
              <a:rPr lang="ru-RU" altLang="ru-RU" sz="2400" b="1" dirty="0">
                <a:solidFill>
                  <a:srgbClr val="006600"/>
                </a:solidFill>
              </a:rPr>
            </a:br>
            <a:r>
              <a:rPr lang="ru-RU" altLang="ru-RU" sz="2400" b="1" dirty="0">
                <a:solidFill>
                  <a:srgbClr val="006600"/>
                </a:solidFill>
              </a:rPr>
              <a:t> </a:t>
            </a:r>
            <a:r>
              <a:rPr lang="ru-RU" altLang="ru-RU" sz="1600" dirty="0">
                <a:solidFill>
                  <a:srgbClr val="006600"/>
                </a:solidFill>
              </a:rPr>
              <a:t>-при ЗПР задержка определяется в отделах нервной системы, при УО поражения коры больших полушарий головного мозга;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-при ЗПР в случае адекватной своевременной психолого-педагогической коррекционной работе может наступить полная обратимость симптома. При УО такого не возникает.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-при ЗПР характерна большая сила нервных процессов – возбуждения и торможения, высокая подвижность;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-Моторика при ЗПР в большинстве случаев достигает высокого уровня развития. Движения отличаются ловкостью, скоординированы, целенаправленны, четки. При УО моторика недоразвита, движения неловки, замедленны. Низкий уровень переключаемости с одного движения на другое. 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-при ЗПР нет грубых нарушений произношения, лексики, грамматики. Словарный запас больше. При УО имеются грубые дефекты речи, бедность словаря, трудности в понимании текста и при формулировании мыслей. Отсутствует стремление к пониманию.</a:t>
            </a:r>
            <a:r>
              <a:rPr lang="ru-RU" altLang="ru-RU" sz="1600" b="1" dirty="0">
                <a:solidFill>
                  <a:srgbClr val="006600"/>
                </a:solidFill>
              </a:rPr>
              <a:t/>
            </a:r>
            <a:br>
              <a:rPr lang="ru-RU" altLang="ru-RU" sz="1600" b="1" dirty="0">
                <a:solidFill>
                  <a:srgbClr val="006600"/>
                </a:solidFill>
              </a:rPr>
            </a:br>
            <a:r>
              <a:rPr lang="ru-RU" altLang="ru-RU" sz="1600" b="1" dirty="0">
                <a:solidFill>
                  <a:srgbClr val="006600"/>
                </a:solidFill>
              </a:rPr>
              <a:t>-</a:t>
            </a:r>
            <a:r>
              <a:rPr lang="ru-RU" altLang="ru-RU" sz="1600" dirty="0">
                <a:solidFill>
                  <a:srgbClr val="006600"/>
                </a:solidFill>
              </a:rPr>
              <a:t>у детей с ЗПР нарушений в игровой деятельности нет: они активны и самостоятельны. У детей с УО игры носят элементарный, стереотипный, подражательный характер. Они не умеют брать на себя роли, их игры бессюжетны;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-познавательная деятельность у детей с ЗПР относительно сохранна. Способность к обобщению на границе нормы. У детей с УО познавательная деятельность недоразвита.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-моторика, речь, пространственные и зрительные представления у детей с ЗПР сохранны. У детей </a:t>
            </a:r>
            <a:r>
              <a:rPr lang="ru-RU" altLang="ru-RU" sz="1600" dirty="0" err="1">
                <a:solidFill>
                  <a:srgbClr val="006600"/>
                </a:solidFill>
              </a:rPr>
              <a:t>олигофренов</a:t>
            </a:r>
            <a:r>
              <a:rPr lang="ru-RU" altLang="ru-RU" sz="1600" dirty="0">
                <a:solidFill>
                  <a:srgbClr val="006600"/>
                </a:solidFill>
              </a:rPr>
              <a:t> недоразвиты все стороны психики. </a:t>
            </a:r>
            <a:r>
              <a:rPr lang="ru-RU" altLang="ru-RU" sz="1600" b="1" dirty="0">
                <a:solidFill>
                  <a:srgbClr val="006600"/>
                </a:solidFill>
              </a:rPr>
              <a:t/>
            </a:r>
            <a:br>
              <a:rPr lang="ru-RU" altLang="ru-RU" sz="1600" b="1" dirty="0">
                <a:solidFill>
                  <a:srgbClr val="006600"/>
                </a:solidFill>
              </a:rPr>
            </a:br>
            <a:endParaRPr lang="ru-RU" altLang="ru-RU" sz="16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229600" cy="5821362"/>
          </a:xfrm>
        </p:spPr>
        <p:txBody>
          <a:bodyPr/>
          <a:lstStyle/>
          <a:p>
            <a:pPr algn="l"/>
            <a:r>
              <a:rPr lang="ru-RU" altLang="ru-RU" sz="4000" b="1">
                <a:solidFill>
                  <a:srgbClr val="006600"/>
                </a:solidFill>
              </a:rPr>
              <a:t>                  </a:t>
            </a:r>
            <a:r>
              <a:rPr lang="ru-RU" altLang="ru-RU" sz="2400" b="1">
                <a:solidFill>
                  <a:srgbClr val="006600"/>
                </a:solidFill>
              </a:rPr>
              <a:t>Нарушения речи</a:t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Речь –это процесс практического применения человеком языка в целях общения с другими людьми.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                                             </a:t>
            </a:r>
            <a:r>
              <a:rPr lang="ru-RU" altLang="ru-RU" sz="2000" b="1">
                <a:solidFill>
                  <a:srgbClr val="006600"/>
                </a:solidFill>
              </a:rPr>
              <a:t>СВОЙСТВА РЕЧИ:</a:t>
            </a:r>
            <a:br>
              <a:rPr lang="ru-RU" altLang="ru-RU" sz="2000" b="1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-Содержательность (количество выраженных в речи мыслей, чувств и их соответствием действительности);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-Понятность (зависит от правильности построения предложений и постановки ударений</a:t>
            </a:r>
            <a:r>
              <a:rPr lang="en-US" altLang="ru-RU" sz="1800">
                <a:solidFill>
                  <a:srgbClr val="006600"/>
                </a:solidFill>
              </a:rPr>
              <a:t> </a:t>
            </a:r>
            <a:r>
              <a:rPr lang="ru-RU" altLang="ru-RU" sz="1800">
                <a:solidFill>
                  <a:srgbClr val="006600"/>
                </a:solidFill>
              </a:rPr>
              <a:t>в словах, лексических значений слов;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-Выразительность (зависимость от эмоциональной насыщенности);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-Воздейственность (степень влияние речи субъекта на мысли, чувства, поведение, волю других людей.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                               </a:t>
            </a:r>
            <a:r>
              <a:rPr lang="ru-RU" altLang="ru-RU" sz="1800" b="1">
                <a:solidFill>
                  <a:srgbClr val="006600"/>
                </a:solidFill>
              </a:rPr>
              <a:t>Условия необходимые для формирования речи:</a:t>
            </a:r>
            <a:br>
              <a:rPr lang="ru-RU" altLang="ru-RU" sz="1800" b="1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-сохранность центральной нервной системы;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-сохранность зрительной и слуховой систем;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-наличие активной языковой среды.</a:t>
            </a:r>
            <a:r>
              <a:rPr lang="ru-RU" altLang="ru-RU" sz="2000" b="1">
                <a:solidFill>
                  <a:srgbClr val="006600"/>
                </a:solidFill>
              </a:rPr>
              <a:t/>
            </a:r>
            <a:br>
              <a:rPr lang="ru-RU" altLang="ru-RU" sz="2000" b="1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/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4000" b="1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297362"/>
          </a:xfrm>
        </p:spPr>
        <p:txBody>
          <a:bodyPr/>
          <a:lstStyle/>
          <a:p>
            <a:pPr algn="l"/>
            <a:r>
              <a:rPr lang="ru-RU" altLang="ru-RU" sz="2800" b="1">
                <a:solidFill>
                  <a:srgbClr val="006600"/>
                </a:solidFill>
              </a:rPr>
              <a:t>          Виды нарушений развития речи:</a:t>
            </a:r>
            <a:br>
              <a:rPr lang="ru-RU" altLang="ru-RU" sz="2800" b="1">
                <a:solidFill>
                  <a:srgbClr val="006600"/>
                </a:solidFill>
              </a:rPr>
            </a:br>
            <a:r>
              <a:rPr lang="ru-RU" altLang="ru-RU" sz="2800" b="1">
                <a:solidFill>
                  <a:srgbClr val="006600"/>
                </a:solidFill>
              </a:rPr>
              <a:t/>
            </a:r>
            <a:br>
              <a:rPr lang="ru-RU" altLang="ru-RU" sz="2800" b="1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-общее недоразвитие речи (ОНР);</a:t>
            </a:r>
            <a:br>
              <a:rPr lang="ru-RU" altLang="ru-RU" sz="2400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-фонетико-фонематическое недоразвитие(ФФН).</a:t>
            </a:r>
            <a:br>
              <a:rPr lang="ru-RU" altLang="ru-RU" sz="2400">
                <a:solidFill>
                  <a:srgbClr val="006600"/>
                </a:solidFill>
              </a:rPr>
            </a:br>
            <a:endParaRPr lang="ru-RU" altLang="ru-RU" sz="2400" b="1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62785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6600"/>
                </a:solidFill>
              </a:rPr>
              <a:t> Эмоциональные нарушения и нарушения поведения   (психопатии, неврозы, патологические реакции, патологическое формирование личности,  акцентуации)</a:t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2400" b="1">
                <a:solidFill>
                  <a:srgbClr val="006600"/>
                </a:solidFill>
              </a:rPr>
              <a:t/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1800" u="sng">
                <a:solidFill>
                  <a:srgbClr val="006600"/>
                </a:solidFill>
              </a:rPr>
              <a:t>Психопатия </a:t>
            </a:r>
            <a:r>
              <a:rPr lang="ru-RU" altLang="ru-RU" sz="1800">
                <a:solidFill>
                  <a:srgbClr val="006600"/>
                </a:solidFill>
              </a:rPr>
              <a:t>- врождённая или приобретённая в раннем детстве аномалия характера, приводящая к дисгармоничному формированию личности и нарушению социальной адаптации.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                                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                                              </a:t>
            </a:r>
            <a:r>
              <a:rPr lang="ru-RU" altLang="ru-RU" sz="1800" b="1" u="sng">
                <a:solidFill>
                  <a:srgbClr val="006600"/>
                </a:solidFill>
              </a:rPr>
              <a:t>Критерии психопатии:</a:t>
            </a:r>
            <a:br>
              <a:rPr lang="ru-RU" altLang="ru-RU" sz="1800" b="1" u="sng">
                <a:solidFill>
                  <a:srgbClr val="006600"/>
                </a:solidFill>
              </a:rPr>
            </a:br>
            <a:r>
              <a:rPr lang="ru-RU" altLang="ru-RU" sz="1800" b="1" u="sng">
                <a:solidFill>
                  <a:srgbClr val="006600"/>
                </a:solidFill>
              </a:rPr>
              <a:t/>
            </a:r>
            <a:br>
              <a:rPr lang="ru-RU" altLang="ru-RU" sz="1800" b="1" u="sng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-тотальность;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-необратимость;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-склонность к дезадаптации;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                       </a:t>
            </a:r>
            <a:r>
              <a:rPr lang="ru-RU" altLang="ru-RU" sz="1800" b="1">
                <a:solidFill>
                  <a:srgbClr val="006600"/>
                </a:solidFill>
              </a:rPr>
              <a:t>ПРИЧИНЫ ВОЗНИКНОВЕНИЯ ПСИХОПАТИИ:</a:t>
            </a:r>
            <a:br>
              <a:rPr lang="ru-RU" altLang="ru-RU" sz="1800" b="1">
                <a:solidFill>
                  <a:srgbClr val="006600"/>
                </a:solidFill>
              </a:rPr>
            </a:br>
            <a:r>
              <a:rPr lang="ru-RU" altLang="ru-RU" sz="1800" b="1">
                <a:solidFill>
                  <a:srgbClr val="006600"/>
                </a:solidFill>
              </a:rPr>
              <a:t/>
            </a:r>
            <a:br>
              <a:rPr lang="ru-RU" altLang="ru-RU" sz="1800" b="1">
                <a:solidFill>
                  <a:srgbClr val="006600"/>
                </a:solidFill>
              </a:rPr>
            </a:br>
            <a:r>
              <a:rPr lang="ru-RU" altLang="ru-RU" sz="1800" b="1">
                <a:solidFill>
                  <a:srgbClr val="006600"/>
                </a:solidFill>
              </a:rPr>
              <a:t>-</a:t>
            </a:r>
            <a:r>
              <a:rPr lang="ru-RU" altLang="ru-RU" sz="1800">
                <a:solidFill>
                  <a:srgbClr val="006600"/>
                </a:solidFill>
              </a:rPr>
              <a:t>биологическая неполноценность мозга (в результате наследственности или органических повреждений);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-неблагоприятное социальное окружение;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-дисфункциональные отношения в родительской семье;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-отклоняющиеся от нормы типы воспитания.</a:t>
            </a:r>
            <a:endParaRPr lang="ru-RU" altLang="ru-RU" sz="2400" b="1" u="sng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5364162"/>
          </a:xfrm>
        </p:spPr>
        <p:txBody>
          <a:bodyPr/>
          <a:lstStyle/>
          <a:p>
            <a:r>
              <a:rPr lang="ru-RU" altLang="ru-RU" sz="2800" b="1" dirty="0">
                <a:solidFill>
                  <a:srgbClr val="006600"/>
                </a:solidFill>
              </a:rPr>
              <a:t>НЕВРОЗЫ</a:t>
            </a:r>
            <a:br>
              <a:rPr lang="ru-RU" altLang="ru-RU" sz="2800" b="1" dirty="0">
                <a:solidFill>
                  <a:srgbClr val="006600"/>
                </a:solidFill>
              </a:rPr>
            </a:br>
            <a:r>
              <a:rPr lang="ru-RU" altLang="ru-RU" sz="2800" b="1" dirty="0">
                <a:solidFill>
                  <a:srgbClr val="006600"/>
                </a:solidFill>
              </a:rPr>
              <a:t/>
            </a:r>
            <a:br>
              <a:rPr lang="ru-RU" altLang="ru-RU" sz="2800" b="1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Это «группа пограничных психических заболеваний, характеризующаяся </a:t>
            </a:r>
            <a:r>
              <a:rPr lang="ru-RU" altLang="ru-RU" sz="2000" dirty="0" err="1">
                <a:solidFill>
                  <a:srgbClr val="006600"/>
                </a:solidFill>
              </a:rPr>
              <a:t>нерезко</a:t>
            </a:r>
            <a:r>
              <a:rPr lang="ru-RU" altLang="ru-RU" sz="2000" dirty="0">
                <a:solidFill>
                  <a:srgbClr val="006600"/>
                </a:solidFill>
              </a:rPr>
              <a:t> выраженными нарушениями психической деятельности, вызванных воздействием психотравмирующих обстоятельств».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При данном диагнозе отсутствуют поражения головного мозга.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Проявления носят эмоциональный характер.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/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b="1" dirty="0">
                <a:solidFill>
                  <a:srgbClr val="006600"/>
                </a:solidFill>
              </a:rPr>
              <a:t>ПРИЧИНА ВОЗНИКНОВЕНИЯ НЕВРОЗОВ:</a:t>
            </a:r>
            <a:br>
              <a:rPr lang="ru-RU" altLang="ru-RU" sz="2000" b="1" dirty="0">
                <a:solidFill>
                  <a:srgbClr val="006600"/>
                </a:solidFill>
              </a:rPr>
            </a:br>
            <a:r>
              <a:rPr lang="ru-RU" altLang="ru-RU" sz="2000" b="1" dirty="0">
                <a:solidFill>
                  <a:srgbClr val="006600"/>
                </a:solidFill>
              </a:rPr>
              <a:t/>
            </a:r>
            <a:br>
              <a:rPr lang="ru-RU" altLang="ru-RU" sz="2000" b="1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- наличие в сознании личности психологического конфликта, вызванного психотравмирующими раздражителями или ситуациями с которыми он не в состоянии справиться. Физиологический механизм невроза – срыв высшей нервной деятельности в результате перенапряжения или сбоя нервных процессов</a:t>
            </a:r>
            <a:endParaRPr lang="ru-RU" altLang="ru-RU" sz="28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5821362"/>
          </a:xfrm>
        </p:spPr>
        <p:txBody>
          <a:bodyPr/>
          <a:lstStyle/>
          <a:p>
            <a:pPr algn="l"/>
            <a:r>
              <a:rPr lang="ru-RU" altLang="ru-RU" sz="2400" b="1" dirty="0">
                <a:solidFill>
                  <a:srgbClr val="006600"/>
                </a:solidFill>
              </a:rPr>
              <a:t>     Благоприятная почва для развития неврозов:</a:t>
            </a:r>
            <a:br>
              <a:rPr lang="ru-RU" altLang="ru-RU" sz="2400" b="1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/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-педагогическая неграмотность родителей в сочетании с их психологической незрелостью, что выражается в неправильном типе воспитания, проецировании своих психологических проблем на ребёнка;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-индивидуальные особенности личности, например, впечатлительность, мнительность, тревожность;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-возникновение </a:t>
            </a:r>
            <a:r>
              <a:rPr lang="ru-RU" altLang="ru-RU" sz="2000" dirty="0" err="1">
                <a:solidFill>
                  <a:srgbClr val="006600"/>
                </a:solidFill>
              </a:rPr>
              <a:t>стрессогенной</a:t>
            </a:r>
            <a:r>
              <a:rPr lang="ru-RU" altLang="ru-RU" sz="2000" dirty="0">
                <a:solidFill>
                  <a:srgbClr val="006600"/>
                </a:solidFill>
              </a:rPr>
              <a:t> ситуации (смена места жительства, учёба, рождение второго ребёнка, длительная разлука с матерью. В младенчестве это может быть резкий неожиданный звук, помещение в ясли или больницу);</a:t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/>
            </a:r>
            <a:br>
              <a:rPr lang="ru-RU" altLang="ru-RU" sz="2000" dirty="0">
                <a:solidFill>
                  <a:srgbClr val="006600"/>
                </a:solidFill>
              </a:rPr>
            </a:br>
            <a:r>
              <a:rPr lang="ru-RU" altLang="ru-RU" sz="2000" dirty="0">
                <a:solidFill>
                  <a:srgbClr val="006600"/>
                </a:solidFill>
              </a:rPr>
              <a:t> Неврозы чаще случаются у мальчиков, чем у девочек. Возраст от 3 до 6 и школьный наиболее уязвимы.</a:t>
            </a:r>
            <a:endParaRPr lang="ru-RU" altLang="ru-RU" sz="24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305800" cy="6629400"/>
          </a:xfrm>
        </p:spPr>
        <p:txBody>
          <a:bodyPr/>
          <a:lstStyle/>
          <a:p>
            <a:pPr algn="l"/>
            <a:r>
              <a:rPr lang="ru-RU" altLang="ru-RU" sz="2400" b="1" dirty="0">
                <a:solidFill>
                  <a:srgbClr val="006600"/>
                </a:solidFill>
              </a:rPr>
              <a:t>                                     </a:t>
            </a:r>
            <a:r>
              <a:rPr lang="ru-RU" altLang="ru-RU" sz="2000" b="1" dirty="0">
                <a:solidFill>
                  <a:srgbClr val="006600"/>
                </a:solidFill>
              </a:rPr>
              <a:t>ВИДЫ НЕВРОЗОВ:</a:t>
            </a:r>
            <a:br>
              <a:rPr lang="ru-RU" altLang="ru-RU" sz="2000" b="1" dirty="0">
                <a:solidFill>
                  <a:srgbClr val="006600"/>
                </a:solidFill>
              </a:rPr>
            </a:br>
            <a:r>
              <a:rPr lang="ru-RU" altLang="ru-RU" sz="1600" u="sng" dirty="0">
                <a:solidFill>
                  <a:srgbClr val="006600"/>
                </a:solidFill>
              </a:rPr>
              <a:t>-неврастения</a:t>
            </a:r>
            <a:r>
              <a:rPr lang="ru-RU" altLang="ru-RU" sz="1600" dirty="0">
                <a:solidFill>
                  <a:srgbClr val="006600"/>
                </a:solidFill>
              </a:rPr>
              <a:t> (самая распространённая форма неврозов, характеризуется повышенным уровнем раздражительности и истощаемостью психических процессов, а также вследствие интеллектуальных, физических или психологических перегрузок).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Основные симптомы неврастении: раздражительная слабость, несдержанность эмоций, отсутствие чувства отдыха после сна, резкое снижение работоспособности, нарушение сна, вегетативные нарушения (сердцебиение, холодность рук и ног, боли в области сердца). Вторичные симптомы: приступы головной боли, повышенная чувствительность ко всем внешним раздражителям (яркий свет, громкий звук), прикосновения к коже.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/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</a:t>
            </a:r>
            <a:r>
              <a:rPr lang="ru-RU" altLang="ru-RU" sz="1600" u="sng" dirty="0">
                <a:solidFill>
                  <a:srgbClr val="006600"/>
                </a:solidFill>
              </a:rPr>
              <a:t>истерический невроз </a:t>
            </a:r>
            <a:r>
              <a:rPr lang="ru-RU" altLang="ru-RU" sz="1600" dirty="0">
                <a:solidFill>
                  <a:srgbClr val="006600"/>
                </a:solidFill>
              </a:rPr>
              <a:t>(это состояние возникающее в результате психической травмы и характеризующееся разнообразными, меняющимися проявлениями). Чаще возникает у девочек. Возникают при наличие в характере истерических черт, впечатлительности, повышенной чувствительности, инфантилизме, эгоцентризме.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Симптомы возникают сразу после психотравмирующего фактора: обиды, ссоры, физического насилия.</a:t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/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-</a:t>
            </a:r>
            <a:r>
              <a:rPr lang="ru-RU" altLang="ru-RU" sz="1600" u="sng" dirty="0">
                <a:solidFill>
                  <a:srgbClr val="006600"/>
                </a:solidFill>
              </a:rPr>
              <a:t>невроз навязчивых состояний</a:t>
            </a:r>
            <a:r>
              <a:rPr lang="ru-RU" altLang="ru-RU" sz="1600" dirty="0">
                <a:solidFill>
                  <a:srgbClr val="006600"/>
                </a:solidFill>
              </a:rPr>
              <a:t/>
            </a:r>
            <a:br>
              <a:rPr lang="ru-RU" altLang="ru-RU" sz="1600" dirty="0">
                <a:solidFill>
                  <a:srgbClr val="006600"/>
                </a:solidFill>
              </a:rPr>
            </a:br>
            <a:r>
              <a:rPr lang="ru-RU" altLang="ru-RU" sz="1600" dirty="0">
                <a:solidFill>
                  <a:srgbClr val="006600"/>
                </a:solidFill>
              </a:rPr>
              <a:t>(наиболее редкий вид, возникающий равно как у мужчин, так и у женщин. Чаще всего наблюдается у людей мыслительного типа или с тревожно-мнительными чертами. Это фобии (навязчивые страхи), </a:t>
            </a:r>
            <a:r>
              <a:rPr lang="ru-RU" altLang="ru-RU" sz="1600" dirty="0" err="1">
                <a:solidFill>
                  <a:srgbClr val="006600"/>
                </a:solidFill>
              </a:rPr>
              <a:t>обсесии</a:t>
            </a:r>
            <a:r>
              <a:rPr lang="ru-RU" altLang="ru-RU" sz="1600" dirty="0">
                <a:solidFill>
                  <a:srgbClr val="006600"/>
                </a:solidFill>
              </a:rPr>
              <a:t> (навязчивые мысли), </a:t>
            </a:r>
            <a:r>
              <a:rPr lang="ru-RU" altLang="ru-RU" sz="1600" dirty="0" err="1">
                <a:solidFill>
                  <a:srgbClr val="006600"/>
                </a:solidFill>
              </a:rPr>
              <a:t>импульсии</a:t>
            </a:r>
            <a:r>
              <a:rPr lang="ru-RU" altLang="ru-RU" sz="1600" dirty="0">
                <a:solidFill>
                  <a:srgbClr val="006600"/>
                </a:solidFill>
              </a:rPr>
              <a:t> (навязчивые действия).</a:t>
            </a:r>
            <a:r>
              <a:rPr lang="ru-RU" altLang="ru-RU" sz="1800" dirty="0">
                <a:solidFill>
                  <a:srgbClr val="0066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49831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8000"/>
                </a:solidFill>
              </a:rPr>
              <a:t>                      ПАТОЛОГИЧЕСКИЕ РЕАКЦИИ</a:t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Это дезадаптивное поведение, имеющее психогенное происхождение, возникающее в ситуациях, являющимися для ребёнка или воспринимаемых ребёнком как фрустирующие, и продолжающиеся от нескольких часов до нескольких дней.</a:t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/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/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 b="1">
                <a:solidFill>
                  <a:srgbClr val="008000"/>
                </a:solidFill>
              </a:rPr>
              <a:t>                                   Причины патологических реакций:</a:t>
            </a:r>
            <a:br>
              <a:rPr lang="ru-RU" altLang="ru-RU" sz="1800" b="1">
                <a:solidFill>
                  <a:srgbClr val="008000"/>
                </a:solidFill>
              </a:rPr>
            </a:br>
            <a:r>
              <a:rPr lang="ru-RU" altLang="ru-RU" sz="1800">
                <a:solidFill>
                  <a:srgbClr val="008000"/>
                </a:solidFill>
              </a:rPr>
              <a:t>- дисфункциональные отношения в семье;</a:t>
            </a:r>
            <a:br>
              <a:rPr lang="ru-RU" altLang="ru-RU" sz="1800">
                <a:solidFill>
                  <a:srgbClr val="008000"/>
                </a:solidFill>
              </a:rPr>
            </a:br>
            <a:r>
              <a:rPr lang="ru-RU" altLang="ru-RU" sz="1800">
                <a:solidFill>
                  <a:srgbClr val="008000"/>
                </a:solidFill>
              </a:rPr>
              <a:t>- конфликтные отношения со сверстниками;</a:t>
            </a:r>
            <a:br>
              <a:rPr lang="ru-RU" altLang="ru-RU" sz="1800">
                <a:solidFill>
                  <a:srgbClr val="008000"/>
                </a:solidFill>
              </a:rPr>
            </a:br>
            <a:r>
              <a:rPr lang="ru-RU" altLang="ru-RU" sz="1800">
                <a:solidFill>
                  <a:srgbClr val="008000"/>
                </a:solidFill>
              </a:rPr>
              <a:t>- конфликт с педагогом;</a:t>
            </a:r>
            <a:br>
              <a:rPr lang="ru-RU" altLang="ru-RU" sz="1800">
                <a:solidFill>
                  <a:srgbClr val="008000"/>
                </a:solidFill>
              </a:rPr>
            </a:br>
            <a:r>
              <a:rPr lang="ru-RU" altLang="ru-RU" sz="1800">
                <a:solidFill>
                  <a:srgbClr val="008000"/>
                </a:solidFill>
              </a:rPr>
              <a:t>В результате данных причин у детей появляется многообразие различных реакций: активный протест, конфликтные отношения с родителями, агрессия, отказ от общения, игр, пищи, подражание в поведении какому-либо значимому лицу ( например, поп-звезде), скрывание своих слабых мест, </a:t>
            </a:r>
            <a:endParaRPr lang="ru-RU" altLang="ru-RU" sz="2400">
              <a:solidFill>
                <a:srgbClr val="008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4068762"/>
          </a:xfrm>
        </p:spPr>
        <p:txBody>
          <a:bodyPr/>
          <a:lstStyle/>
          <a:p>
            <a:r>
              <a:rPr lang="ru-RU" altLang="ru-RU" sz="2800" b="1">
                <a:solidFill>
                  <a:srgbClr val="008000"/>
                </a:solidFill>
              </a:rPr>
              <a:t>ЗАИКАНИЕ</a:t>
            </a:r>
            <a:br>
              <a:rPr lang="ru-RU" altLang="ru-RU" sz="2800" b="1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Это нарушение темпо-ритмической организации речи, обусловленное судорожным состоянием мышц речевого аппарата (повторение звуков, слогов, слов, удлинения звуков, обрыв слов, вставки). Проявляется в определённых ситуациях, в результате чего возникает реакция избегания таких ситуаций и ограничения общения.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В большинстве случаев возникает у детей в возрасте от 2 до 6 лет в результате поражения определённых структур центральной нервной системы, изменений речевой нагрузки, психотравмы.</a:t>
            </a:r>
            <a:endParaRPr lang="ru-RU" altLang="ru-RU" sz="2800" b="1">
              <a:solidFill>
                <a:srgbClr val="008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229600" cy="5257800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6600"/>
                </a:solidFill>
              </a:rPr>
              <a:t>                             Гиперактивные дети</a:t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2400">
                <a:solidFill>
                  <a:srgbClr val="006600"/>
                </a:solidFill>
              </a:rPr>
              <a:t>- </a:t>
            </a:r>
            <a:r>
              <a:rPr lang="ru-RU" altLang="ru-RU" sz="1800">
                <a:solidFill>
                  <a:srgbClr val="006600"/>
                </a:solidFill>
              </a:rPr>
              <a:t>Находится в постоянном движении и просто не может себя контролировать, т.е. даже если он устал, то продолжает двигаться, а выбившись из сил плачет, закатывает истерики.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Быстро и много говорит, глотает слова, перебивает, не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дослушивает. 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Задает много вопросов, но редко выслушивает на них ответы.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Невозможно уложить спать, а если спит, то урывками, беспокойно.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У него частые кишечные расстройства, не редкость также аллергические реакции.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Ребёнок неуправляемый, абсолютно не реагирует на запреты, ограничения.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В любых условиях (дома, в магазине, гостях) ведёт себя одинаково.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Часто провоцирует конфликты, не контролирует свою агрессию – дерётся, кусается, толкается, пускает в ход палки, камни и т.д.</a:t>
            </a:r>
            <a:br>
              <a:rPr lang="ru-RU" altLang="ru-RU" sz="1800">
                <a:solidFill>
                  <a:srgbClr val="006600"/>
                </a:solidFill>
              </a:rPr>
            </a:br>
            <a:endParaRPr lang="ru-RU" altLang="ru-RU" sz="2400" b="1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458200" cy="65833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6600"/>
                </a:solidFill>
              </a:rPr>
              <a:t>  Правила работы с гиперактивными детьми:</a:t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2400" b="1">
                <a:solidFill>
                  <a:srgbClr val="006600"/>
                </a:solidFill>
              </a:rPr>
              <a:t/>
            </a:r>
            <a:br>
              <a:rPr lang="ru-RU" altLang="ru-RU" sz="2400" b="1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Работать с ребёнком в начале дня, а не вечером;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Уменьшить рабочую нагрузку ребёнка;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Делить работу на более короткие, но более частые периоды;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Использовать физкультминутки;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Быть драматичным, экспрессивным педагогом, интересным для ребёнка;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Снизить требования к аккуратности в начале работы, чтобы сформировать чувство успеха;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Посадить ребёнка во время занятий рядом со взрослым;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Использовать физический контакт (прикосновения, поглаживания, массаж);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Учит выражать свои эмоции (но не разрушительным способом);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Договариваться с ребёнком о тех или иных действиях заранее;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Давать короткие и конкретные инструкции (не более 10 слов);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Использовать гибкую систему поощрения и наказания;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Поощрять ребёнка сразу же, не откладывая на будущее;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Предоставлять ребёнку возможность выбора;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Оставаться спокойным;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Завести собаку и выгуливать обоих в любую погоду;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Работу с гиперактивным ребёнком ведите индивидуально;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Чаще хвалите ребёнка;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Чаще говорите «да», чем «нет»;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-Не навязывайте жёстких правил. 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2400" b="1">
                <a:solidFill>
                  <a:srgbClr val="00660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6354762"/>
          </a:xfrm>
        </p:spPr>
        <p:txBody>
          <a:bodyPr/>
          <a:lstStyle/>
          <a:p>
            <a:pPr algn="l"/>
            <a:r>
              <a:rPr lang="ru-RU" altLang="ru-RU" sz="2800" b="1">
                <a:solidFill>
                  <a:srgbClr val="006600"/>
                </a:solidFill>
              </a:rPr>
              <a:t>                        Аутичный ребёнок</a:t>
            </a:r>
            <a:br>
              <a:rPr lang="ru-RU" altLang="ru-RU" sz="2800" b="1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Слово «аутизм» - от латинского «сам», означает отрыв от реальности, отгороженность от мира.</a:t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/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>                      </a:t>
            </a:r>
            <a:r>
              <a:rPr lang="ru-RU" altLang="ru-RU" sz="2000" b="1">
                <a:solidFill>
                  <a:srgbClr val="006600"/>
                </a:solidFill>
              </a:rPr>
              <a:t>Варианты РДА (ранний детский аутизм):</a:t>
            </a:r>
            <a:r>
              <a:rPr lang="ru-RU" altLang="ru-RU" sz="2000">
                <a:solidFill>
                  <a:srgbClr val="006600"/>
                </a:solidFill>
              </a:rPr>
              <a:t/>
            </a:r>
            <a:br>
              <a:rPr lang="ru-RU" altLang="ru-RU" sz="20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РДА при различных заболеваниях нервной системы (двигательная недостаточность ребёнка, нарушения внимания, памяти, задержка речевого и интеллектуального развития);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психогенный аутизм (на фоне отсутствия материнской ласки, неправильном воспитании, на фоне первичных нарушений: слепые-слабовидящие, глухие-слабослышащие,тяжелые речевые нарушения)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РДА шизофренической этиологии (выраженная отрешённость от мира, слабая контактность с окружающим миром, полное погружение в мир болезненных фантазий, бредовые образования, галлюцинации);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при обменных заболеваниях;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- при хромосомной патологии.</a:t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/>
            </a:r>
            <a:br>
              <a:rPr lang="ru-RU" altLang="ru-RU" sz="1800">
                <a:solidFill>
                  <a:srgbClr val="006600"/>
                </a:solidFill>
              </a:rPr>
            </a:br>
            <a:r>
              <a:rPr lang="ru-RU" altLang="ru-RU" sz="1800">
                <a:solidFill>
                  <a:srgbClr val="006600"/>
                </a:solidFill>
              </a:rPr>
              <a:t>Дети с диагнозом РДА должны  обучаются по специальным программам.</a:t>
            </a:r>
            <a:r>
              <a:rPr lang="en-US" altLang="ru-RU" sz="1800">
                <a:solidFill>
                  <a:srgbClr val="006600"/>
                </a:solidFill>
              </a:rPr>
              <a:t/>
            </a:r>
            <a:br>
              <a:rPr lang="en-US" altLang="ru-RU" sz="1800">
                <a:solidFill>
                  <a:srgbClr val="006600"/>
                </a:solidFill>
              </a:rPr>
            </a:br>
            <a:r>
              <a:rPr lang="en-US" altLang="ru-RU" sz="1800">
                <a:solidFill>
                  <a:srgbClr val="006600"/>
                </a:solidFill>
              </a:rPr>
              <a:t/>
            </a:r>
            <a:br>
              <a:rPr lang="en-US" altLang="ru-RU" sz="1800">
                <a:solidFill>
                  <a:srgbClr val="006600"/>
                </a:solidFill>
              </a:rPr>
            </a:br>
            <a:r>
              <a:rPr lang="ru-RU" altLang="ru-RU" sz="2000">
                <a:solidFill>
                  <a:srgbClr val="006600"/>
                </a:solidFill>
              </a:rPr>
              <a:t/>
            </a:r>
            <a:br>
              <a:rPr lang="ru-RU" altLang="ru-RU" sz="2000">
                <a:solidFill>
                  <a:srgbClr val="006600"/>
                </a:solidFill>
              </a:rPr>
            </a:br>
            <a:endParaRPr lang="ru-RU" altLang="ru-RU" sz="2800" b="1">
              <a:solidFill>
                <a:srgbClr val="006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6354762"/>
          </a:xfrm>
        </p:spPr>
        <p:txBody>
          <a:bodyPr/>
          <a:lstStyle/>
          <a:p>
            <a:r>
              <a:rPr lang="ru-RU" altLang="ru-RU" sz="2400" b="1">
                <a:solidFill>
                  <a:srgbClr val="008000"/>
                </a:solidFill>
              </a:rPr>
              <a:t>            УСЛОВИЯ ДЛЯ РАЗВИТИЯ НОРМАЛЬНОЙ        ЛИЧНОСТИ:</a:t>
            </a:r>
            <a:br>
              <a:rPr lang="ru-RU" altLang="ru-RU" sz="2400" b="1">
                <a:solidFill>
                  <a:srgbClr val="008000"/>
                </a:solidFill>
              </a:rPr>
            </a:br>
            <a:r>
              <a:rPr lang="ru-RU" altLang="ru-RU" sz="2400">
                <a:solidFill>
                  <a:srgbClr val="008000"/>
                </a:solidFill>
              </a:rPr>
              <a:t>(автор П.Ф. Лесгафт)</a:t>
            </a:r>
            <a:br>
              <a:rPr lang="ru-RU" altLang="ru-RU" sz="2400">
                <a:solidFill>
                  <a:srgbClr val="008000"/>
                </a:solidFill>
              </a:rPr>
            </a:br>
            <a:r>
              <a:rPr lang="ru-RU" altLang="ru-RU" sz="2400">
                <a:solidFill>
                  <a:srgbClr val="008000"/>
                </a:solidFill>
              </a:rPr>
              <a:t/>
            </a:r>
            <a:br>
              <a:rPr lang="ru-RU" altLang="ru-RU" sz="24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Ребёнок должен расти в атмосфере любви, тогда он научится любить;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-Значимые близкие должны быть для него эталоном нравственности;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Отношение к труду в семье должно быть радостным;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Необходимо исключить из жизни ребёнка лакомства, азартные игры, табак, беспорядочную еду, а также роскошь и нищету, поскольку роскошь развращает, а нищета – унижает;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Чередовать труд с игрой, игру с учением, рисование с лепкой, причём занятия должен выбирать сам ребёнок;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Равномерно чередовать психическое напряжение с расслаблением, не допуская перегрузок;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000">
                <a:solidFill>
                  <a:srgbClr val="008000"/>
                </a:solidFill>
              </a:rPr>
              <a:t>- Контролировать окружение сверстников, исключая из него безнравственных детей.</a:t>
            </a:r>
            <a:br>
              <a:rPr lang="ru-RU" altLang="ru-RU" sz="2000">
                <a:solidFill>
                  <a:srgbClr val="008000"/>
                </a:solidFill>
              </a:rPr>
            </a:br>
            <a:r>
              <a:rPr lang="ru-RU" altLang="ru-RU" sz="2400">
                <a:solidFill>
                  <a:srgbClr val="008000"/>
                </a:solidFill>
              </a:rPr>
              <a:t/>
            </a:r>
            <a:br>
              <a:rPr lang="ru-RU" altLang="ru-RU" sz="2400">
                <a:solidFill>
                  <a:srgbClr val="008000"/>
                </a:solidFill>
              </a:rPr>
            </a:br>
            <a:endParaRPr lang="ru-RU" altLang="ru-RU" sz="2400">
              <a:solidFill>
                <a:srgbClr val="008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ff96caa28e4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297362"/>
          </a:xfrm>
        </p:spPr>
        <p:txBody>
          <a:bodyPr/>
          <a:lstStyle/>
          <a:p>
            <a:pPr algn="l"/>
            <a:r>
              <a:rPr lang="ru-RU" altLang="ru-RU" sz="2400" b="1">
                <a:solidFill>
                  <a:srgbClr val="008000"/>
                </a:solidFill>
              </a:rPr>
              <a:t>Получение детьми с ограниченными возможностями образования является одним из основных и неотъемлемых условий успешной социализации, обеспечения их полноценного участия в жизни общества, эффективной самореализации в различных видах профессиональной и социальной деятельности.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</TotalTime>
  <Words>548</Words>
  <Application>Microsoft Office PowerPoint</Application>
  <PresentationFormat>Экран (4:3)</PresentationFormat>
  <Paragraphs>69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ОСНОВНЫЕ УСЛОВИЯ ФОРМИРОВАНИЯ                 ПСИХИЧЕСКИ ЗДОРОВОЙ ЛИЧНОСТИ:  - индивидуальные качества личности (оптимизм, контроль, самооценка, «неустойчивое равновесие», приобретаемые как в процессе воспитания субъекта, и так и самостоятельного осмысления субъектом бытия и себя в нём);  - социально обусловленная ситуация развития (наличие положительно эмоционального фона в родительской семье, способность взрослых предъявлять ребёнку требования соответствующие го индивидуальным и возрастным особенностям);  - характер взаимоотношений ребёнка с матерью;  - характер супружеских взаимоотношений в родительской семье.   </vt:lpstr>
      <vt:lpstr>Классификация нарушений развития по характеру: </vt:lpstr>
      <vt:lpstr> Под УО понимается стойко выраженное снижение познавательной деятельности, являющееся следствием органического поражения центральной нервной системы, которое возникает в результате наследственно-обусловленной неполноценности мозга или органического поражения его на ранних этапах онтогенезе (внутриутробно или в первые 3 года жизни) Основную часть детей с УО составляют дети-олигофрены. У них выражены нарушения познавательных процессов, эмоционально-волевой сферы, моторики, личности в целом.  </vt:lpstr>
      <vt:lpstr>       Факторы способствующие развитию УО во   внутриутробном периоде:  -инфекционные вирусные (краснуха, корь, ветряная оспа, грипп); -родовые травмы, асфиксия; -патологическая наследственность; -нарушения хромосомного набора (например, болезнь Дауна); -хронические соматические болезни матери (например, сахарный диабет); -интоксикация лекарственными препаратами; -алкоголизм матери или отца (или обоих родителей); -несовместимость матери и плода по резус-фактору. </vt:lpstr>
      <vt:lpstr>ЗАДЕРЖКА ПСИХИЧЕСКОГО РАЗВИТИЯ (ЗПР) Это незрелость психических функций, вызванная замедленным созреванием головного мозга под влиянием неблагоприятных факторов, что приводит к отставанию психической деятельности. ЗПР является сложным нарушением и у детей страдают разные компоненты психической, психологической, физической деятельности.</vt:lpstr>
      <vt:lpstr>              ПРИЧИНЫ ВОЗНИКНОВЕНИЯ ЗПР:  -минимальные (слабовыраженные) органические повреждения центральной нервной системы, возникающие в результате воздействия патогенетических  факторов во внутриутробном, природовом, раннем периоде жизни ребёнка;  -функциональная недостаточность центральной нервной системы, возникающая в результате воздействия патогенетических факторов;  -хронические соматические заболевания, перенесённые в раннем детстве;  -стрессовые психотравмирующие факторы (дисгармоничные отношения в семье, развод, смена места жительства, смерть, тяжёлая болезнь значимого человека, рождение второго ребёнка;  -длительная депривация (педагогическая запущенность детей, пребывание в доме ребёнка длительное время.</vt:lpstr>
      <vt:lpstr>Детям дошкольного возраста с ЗПР рекомендуется посещать дошкольные учреждения компенсирующего, комбинированного вида или группы кратковременного пребывания для детей с отклонениями в развитии, где решаются диагностические, воспитательные и коррекционно-развивающие, образовательные и оздоровительные задачи.  Коррекционно-развивающая работа В ДОУ  и школах ведётся при участии семьи ребёнка.</vt:lpstr>
      <vt:lpstr>   </vt:lpstr>
      <vt:lpstr>                    Различия между УО и ЗПР:  -при ЗПР задержка определяется в отделах нервной системы, при УО поражения коры больших полушарий головного мозга; -при ЗПР в случае адекватной своевременной психолого-педагогической коррекционной работе может наступить полная обратимость симптома. При УО такого не возникает. -при ЗПР характерна большая сила нервных процессов – возбуждения и торможения, высокая подвижность; -Моторика при ЗПР в большинстве случаев достигает высокого уровня развития. Движения отличаются ловкостью, скоординированы, целенаправленны, четки. При УО моторика недоразвита, движения неловки, замедленны. Низкий уровень переключаемости с одного движения на другое.  -при ЗПР нет грубых нарушений произношения, лексики, грамматики. Словарный запас больше. При УО имеются грубые дефекты речи, бедность словаря, трудности в понимании текста и при формулировании мыслей. Отсутствует стремление к пониманию. -у детей с ЗПР нарушений в игровой деятельности нет: они активны и самостоятельны. У детей с УО игры носят элементарный, стереотипный, подражательный характер. Они не умеют брать на себя роли, их игры бессюжетны; -познавательная деятельность у детей с ЗПР относительно сохранна. Способность к обобщению на границе нормы. У детей с УО познавательная деятельность недоразвита. -моторика, речь, пространственные и зрительные представления у детей с ЗПР сохранны. У детей олигофренов недоразвиты все стороны психики.  </vt:lpstr>
      <vt:lpstr>                  Нарушения речи Речь –это процесс практического применения человеком языка в целях общения с другими людьми.                                               СВОЙСТВА РЕЧИ: -Содержательность (количество выраженных в речи мыслей, чувств и их соответствием действительности); -Понятность (зависит от правильности построения предложений и постановки ударений в словах, лексических значений слов; -Выразительность (зависимость от эмоциональной насыщенности); -Воздейственность (степень влияние речи субъекта на мысли, чувства, поведение, волю других людей.                                 Условия необходимые для формирования речи: -сохранность центральной нервной системы; -сохранность зрительной и слуховой систем; -наличие активной языковой среды.  </vt:lpstr>
      <vt:lpstr>          Виды нарушений развития речи:  -общее недоразвитие речи (ОНР); -фонетико-фонематическое недоразвитие(ФФН). </vt:lpstr>
      <vt:lpstr> Эмоциональные нарушения и нарушения поведения   (психопатии, неврозы, патологические реакции, патологическое формирование личности,  акцентуации)  Психопатия - врождённая или приобретённая в раннем детстве аномалия характера, приводящая к дисгармоничному формированию личности и нарушению социальной адаптации.                                                                                Критерии психопатии:  -тотальность; -необратимость; -склонность к дезадаптации;                         ПРИЧИНЫ ВОЗНИКНОВЕНИЯ ПСИХОПАТИИ:  -биологическая неполноценность мозга (в результате наследственности или органических повреждений); -неблагоприятное социальное окружение; -дисфункциональные отношения в родительской семье; -отклоняющиеся от нормы типы воспитания.</vt:lpstr>
      <vt:lpstr>НЕВРОЗЫ  Это «группа пограничных психических заболеваний, характеризующаяся нерезко выраженными нарушениями психической деятельности, вызванных воздействием психотравмирующих обстоятельств». При данном диагнозе отсутствуют поражения головного мозга. Проявления носят эмоциональный характер.  ПРИЧИНА ВОЗНИКНОВЕНИЯ НЕВРОЗОВ:  - наличие в сознании личности психологического конфликта, вызванного психотравмирующими раздражителями или ситуациями с которыми он не в состоянии справиться. Физиологический механизм невроза – срыв высшей нервной деятельности в результате перенапряжения или сбоя нервных процессов</vt:lpstr>
      <vt:lpstr>     Благоприятная почва для развития неврозов:  -педагогическая неграмотность родителей в сочетании с их психологической незрелостью, что выражается в неправильном типе воспитания, проецировании своих психологических проблем на ребёнка; -индивидуальные особенности личности, например, впечатлительность, мнительность, тревожность; -возникновение стрессогенной ситуации (смена места жительства, учёба, рождение второго ребёнка, длительная разлука с матерью. В младенчестве это может быть резкий неожиданный звук, помещение в ясли или больницу);   Неврозы чаще случаются у мальчиков, чем у девочек. Возраст от 3 до 6 и школьный наиболее уязвимы.</vt:lpstr>
      <vt:lpstr>                                     ВИДЫ НЕВРОЗОВ: -неврастения (самая распространённая форма неврозов, характеризуется повышенным уровнем раздражительности и истощаемостью психических процессов, а также вследствие интеллектуальных, физических или психологических перегрузок). Основные симптомы неврастении: раздражительная слабость, несдержанность эмоций, отсутствие чувства отдыха после сна, резкое снижение работоспособности, нарушение сна, вегетативные нарушения (сердцебиение, холодность рук и ног, боли в области сердца). Вторичные симптомы: приступы головной боли, повышенная чувствительность ко всем внешним раздражителям (яркий свет, громкий звук), прикосновения к коже.  -истерический невроз (это состояние возникающее в результате психической травмы и характеризующееся разнообразными, меняющимися проявлениями). Чаще возникает у девочек. Возникают при наличие в характере истерических черт, впечатлительности, повышенной чувствительности, инфантилизме, эгоцентризме. Симптомы возникают сразу после психотравмирующего фактора: обиды, ссоры, физического насилия.  -невроз навязчивых состояний (наиболее редкий вид, возникающий равно как у мужчин, так и у женщин. Чаще всего наблюдается у людей мыслительного типа или с тревожно-мнительными чертами. Это фобии (навязчивые страхи), обсесии (навязчивые мысли), импульсии (навязчивые действия). </vt:lpstr>
      <vt:lpstr>                      ПАТОЛОГИЧЕСКИЕ РЕАКЦИИ Это дезадаптивное поведение, имеющее психогенное происхождение, возникающее в ситуациях, являющимися для ребёнка или воспринимаемых ребёнком как фрустирующие, и продолжающиеся от нескольких часов до нескольких дней.                                      Причины патологических реакций: - дисфункциональные отношения в семье; - конфликтные отношения со сверстниками; - конфликт с педагогом; В результате данных причин у детей появляется многообразие различных реакций: активный протест, конфликтные отношения с родителями, агрессия, отказ от общения, игр, пищи, подражание в поведении какому-либо значимому лицу ( например, поп-звезде), скрывание своих слабых мест, </vt:lpstr>
      <vt:lpstr>ЗАИКАНИЕ Это нарушение темпо-ритмической организации речи, обусловленное судорожным состоянием мышц речевого аппарата (повторение звуков, слогов, слов, удлинения звуков, обрыв слов, вставки). Проявляется в определённых ситуациях, в результате чего возникает реакция избегания таких ситуаций и ограничения общения. В большинстве случаев возникает у детей в возрасте от 2 до 6 лет в результате поражения определённых структур центральной нервной системы, изменений речевой нагрузки, психотравмы.</vt:lpstr>
      <vt:lpstr>                             Гиперактивные дети - Находится в постоянном движении и просто не может себя контролировать, т.е. даже если он устал, то продолжает двигаться, а выбившись из сил плачет, закатывает истерики. - Быстро и много говорит, глотает слова, перебивает, не дослушивает.  - Задает много вопросов, но редко выслушивает на них ответы. - Невозможно уложить спать, а если спит, то урывками, беспокойно. - У него частые кишечные расстройства, не редкость также аллергические реакции. - Ребёнок неуправляемый, абсолютно не реагирует на запреты, ограничения. - В любых условиях (дома, в магазине, гостях) ведёт себя одинаково. - Часто провоцирует конфликты, не контролирует свою агрессию – дерётся, кусается, толкается, пускает в ход палки, камни и т.д. </vt:lpstr>
      <vt:lpstr>  Правила работы с гиперактивными детьми:  - Работать с ребёнком в начале дня, а не вечером; - Уменьшить рабочую нагрузку ребёнка; - Делить работу на более короткие, но более частые периоды; - Использовать физкультминутки; - Быть драматичным, экспрессивным педагогом, интересным для ребёнка; - Снизить требования к аккуратности в начале работы, чтобы сформировать чувство успеха; - Посадить ребёнка во время занятий рядом со взрослым; - Использовать физический контакт (прикосновения, поглаживания, массаж); - Учит выражать свои эмоции (но не разрушительным способом); - Договариваться с ребёнком о тех или иных действиях заранее; - Давать короткие и конкретные инструкции (не более 10 слов); - Использовать гибкую систему поощрения и наказания; - Поощрять ребёнка сразу же, не откладывая на будущее; - Предоставлять ребёнку возможность выбора; - Оставаться спокойным; - Завести собаку и выгуливать обоих в любую погоду; - Работу с гиперактивным ребёнком ведите индивидуально; - Чаще хвалите ребёнка; - Чаще говорите «да», чем «нет»; -Не навязывайте жёстких правил.   </vt:lpstr>
      <vt:lpstr>                        Аутичный ребёнок Слово «аутизм» - от латинского «сам», означает отрыв от реальности, отгороженность от мира.                        Варианты РДА (ранний детский аутизм): - РДА при различных заболеваниях нервной системы (двигательная недостаточность ребёнка, нарушения внимания, памяти, задержка речевого и интеллектуального развития); - психогенный аутизм (на фоне отсутствия материнской ласки, неправильном воспитании, на фоне первичных нарушений: слепые-слабовидящие, глухие-слабослышащие,тяжелые речевые нарушения) - РДА шизофренической этиологии (выраженная отрешённость от мира, слабая контактность с окружающим миром, полное погружение в мир болезненных фантазий, бредовые образования, галлюцинации); - при обменных заболеваниях; - при хромосомной патологии.  Дети с диагнозом РДА должны  обучаются по специальным программам.   </vt:lpstr>
      <vt:lpstr>            УСЛОВИЯ ДЛЯ РАЗВИТИЯ НОРМАЛЬНОЙ        ЛИЧНОСТИ: (автор П.Ф. Лесгафт)  - Ребёнок должен расти в атмосфере любви, тогда он научится любить; -Значимые близкие должны быть для него эталоном нравственности; - Отношение к труду в семье должно быть радостным; - Необходимо исключить из жизни ребёнка лакомства, азартные игры, табак, беспорядочную еду, а также роскошь и нищету, поскольку роскошь развращает, а нищета – унижает; - Чередовать труд с игрой, игру с учением, рисование с лепкой, причём занятия должен выбирать сам ребёнок; - Равномерно чередовать психическое напряжение с расслаблением, не допуская перегрузок; - Контролировать окружение сверстников, исключая из него безнравственных детей.  </vt:lpstr>
      <vt:lpstr>Получение детьми с ограниченными возможностями образования является одним из основных и неотъемлемых условий успешной социализации, обеспечения их полноценного участия в жизни общества, эффективной самореализации в различных видах профессиональной и социальной деятельности.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Пользователь Windows</cp:lastModifiedBy>
  <cp:revision>18</cp:revision>
  <cp:lastPrinted>1601-01-01T00:00:00Z</cp:lastPrinted>
  <dcterms:created xsi:type="dcterms:W3CDTF">1601-01-01T00:00:00Z</dcterms:created>
  <dcterms:modified xsi:type="dcterms:W3CDTF">2023-01-11T09:18:28Z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